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embeddedFontLst>
    <p:embeddedFont>
      <p:font typeface="Roboto" panose="020B0604020202020204" charset="0"/>
      <p:regular r:id="rId15"/>
      <p:bold r:id="rId16"/>
      <p:italic r:id="rId17"/>
      <p:boldItalic r:id="rId18"/>
    </p:embeddedFont>
    <p:embeddedFont>
      <p:font typeface="Source Code Pro" panose="020B060402020202020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54" y="77"/>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280eca976f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2280eca976f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227f1582045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227f1582045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230b025f4de_0_5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230b025f4de_0_5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27f1582045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27f1582045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2280eca976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2280eca976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27f1582045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27f1582045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227f1582045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227f1582045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227f1582045_0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227f1582045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27f1582045_0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227f1582045_0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280eca976f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2280eca976f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2280eca976f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2280eca976f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a:endParaRPr/>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 name="Google Shape;76;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0"/>
              </a:spcBef>
              <a:spcAft>
                <a:spcPts val="0"/>
              </a:spcAft>
              <a:buClr>
                <a:schemeClr val="lt1"/>
              </a:buClr>
              <a:buSzPts val="1400"/>
              <a:buChar char="○"/>
              <a:defRPr>
                <a:solidFill>
                  <a:schemeClr val="lt1"/>
                </a:solidFill>
              </a:defRPr>
            </a:lvl2pPr>
            <a:lvl3pPr marL="1371600" lvl="2" indent="-317500" algn="ctr">
              <a:spcBef>
                <a:spcPts val="0"/>
              </a:spcBef>
              <a:spcAft>
                <a:spcPts val="0"/>
              </a:spcAft>
              <a:buClr>
                <a:schemeClr val="lt1"/>
              </a:buClr>
              <a:buSzPts val="1400"/>
              <a:buChar char="■"/>
              <a:defRPr>
                <a:solidFill>
                  <a:schemeClr val="lt1"/>
                </a:solidFill>
              </a:defRPr>
            </a:lvl3pPr>
            <a:lvl4pPr marL="1828800" lvl="3" indent="-317500" algn="ctr">
              <a:spcBef>
                <a:spcPts val="0"/>
              </a:spcBef>
              <a:spcAft>
                <a:spcPts val="0"/>
              </a:spcAft>
              <a:buClr>
                <a:schemeClr val="lt1"/>
              </a:buClr>
              <a:buSzPts val="1400"/>
              <a:buChar char="●"/>
              <a:defRPr>
                <a:solidFill>
                  <a:schemeClr val="lt1"/>
                </a:solidFill>
              </a:defRPr>
            </a:lvl4pPr>
            <a:lvl5pPr marL="2286000" lvl="4" indent="-317500" algn="ctr">
              <a:spcBef>
                <a:spcPts val="0"/>
              </a:spcBef>
              <a:spcAft>
                <a:spcPts val="0"/>
              </a:spcAft>
              <a:buClr>
                <a:schemeClr val="lt1"/>
              </a:buClr>
              <a:buSzPts val="1400"/>
              <a:buChar char="○"/>
              <a:defRPr>
                <a:solidFill>
                  <a:schemeClr val="lt1"/>
                </a:solidFill>
              </a:defRPr>
            </a:lvl5pPr>
            <a:lvl6pPr marL="2743200" lvl="5" indent="-317500" algn="ctr">
              <a:spcBef>
                <a:spcPts val="0"/>
              </a:spcBef>
              <a:spcAft>
                <a:spcPts val="0"/>
              </a:spcAft>
              <a:buClr>
                <a:schemeClr val="lt1"/>
              </a:buClr>
              <a:buSzPts val="1400"/>
              <a:buChar char="■"/>
              <a:defRPr>
                <a:solidFill>
                  <a:schemeClr val="lt1"/>
                </a:solidFill>
              </a:defRPr>
            </a:lvl6pPr>
            <a:lvl7pPr marL="3200400" lvl="6" indent="-317500" algn="ctr">
              <a:spcBef>
                <a:spcPts val="0"/>
              </a:spcBef>
              <a:spcAft>
                <a:spcPts val="0"/>
              </a:spcAft>
              <a:buClr>
                <a:schemeClr val="lt1"/>
              </a:buClr>
              <a:buSzPts val="1400"/>
              <a:buChar char="●"/>
              <a:defRPr>
                <a:solidFill>
                  <a:schemeClr val="lt1"/>
                </a:solidFill>
              </a:defRPr>
            </a:lvl7pPr>
            <a:lvl8pPr marL="3657600" lvl="7" indent="-317500" algn="ctr">
              <a:spcBef>
                <a:spcPts val="0"/>
              </a:spcBef>
              <a:spcAft>
                <a:spcPts val="0"/>
              </a:spcAft>
              <a:buClr>
                <a:schemeClr val="lt1"/>
              </a:buClr>
              <a:buSzPts val="1400"/>
              <a:buChar char="○"/>
              <a:defRPr>
                <a:solidFill>
                  <a:schemeClr val="lt1"/>
                </a:solidFill>
              </a:defRPr>
            </a:lvl8pPr>
            <a:lvl9pPr marL="4114800" lvl="8" indent="-317500" algn="ctr">
              <a:spcBef>
                <a:spcPts val="0"/>
              </a:spcBef>
              <a:spcAft>
                <a:spcPts val="0"/>
              </a:spcAft>
              <a:buClr>
                <a:schemeClr val="lt1"/>
              </a:buClr>
              <a:buSzPts val="1400"/>
              <a:buChar char="■"/>
              <a:defRPr>
                <a:solidFill>
                  <a:schemeClr val="lt1"/>
                </a:solidFill>
              </a:defRPr>
            </a:lvl9pPr>
          </a:lstStyle>
          <a:p>
            <a:endParaRPr/>
          </a:p>
        </p:txBody>
      </p:sp>
      <p:sp>
        <p:nvSpPr>
          <p:cNvPr id="78" name="Google Shape;78;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9"/>
        <p:cNvGrpSpPr/>
        <p:nvPr/>
      </p:nvGrpSpPr>
      <p:grpSpPr>
        <a:xfrm>
          <a:off x="0" y="0"/>
          <a:ext cx="0" cy="0"/>
          <a:chOff x="0" y="0"/>
          <a:chExt cx="0" cy="0"/>
        </a:xfrm>
      </p:grpSpPr>
      <p:sp>
        <p:nvSpPr>
          <p:cNvPr id="80" name="Google Shape;80;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4"/>
            <p:cNvSpPr/>
            <p:nvPr/>
          </p:nvSpPr>
          <p:spPr>
            <a:xfrm>
              <a:off x="7170274" y="3903669"/>
              <a:ext cx="989100" cy="987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6" name="Google Shape;36;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37" name="Google Shape;37;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0" name="Google Shape;40;p5"/>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1" name="Google Shape;41;p5"/>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2" name="Google Shape;42;p5"/>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5" name="Google Shape;45;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8" name="Google Shape;48;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9" name="Google Shape;49;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 name="Google Shape;57;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58" name="Google Shape;58;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1" name="Google Shape;6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62" name="Google Shape;62;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63" name="Google Shape;63;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64" name="Google Shape;6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65" name="Google Shape;65;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6"/>
        <p:cNvGrpSpPr/>
        <p:nvPr/>
      </p:nvGrpSpPr>
      <p:grpSpPr>
        <a:xfrm>
          <a:off x="0" y="0"/>
          <a:ext cx="0" cy="0"/>
          <a:chOff x="0" y="0"/>
          <a:chExt cx="0" cy="0"/>
        </a:xfrm>
      </p:grpSpPr>
      <p:sp>
        <p:nvSpPr>
          <p:cNvPr id="67" name="Google Shape;67;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68" name="Google Shape;68;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5.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3"/>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Self-Advocacy</a:t>
            </a:r>
            <a:endParaRPr/>
          </a:p>
        </p:txBody>
      </p:sp>
      <p:sp>
        <p:nvSpPr>
          <p:cNvPr id="86" name="Google Shape;86;p13"/>
          <p:cNvSpPr txBox="1">
            <a:spLocks noGrp="1"/>
          </p:cNvSpPr>
          <p:nvPr>
            <p:ph type="subTitle" idx="1"/>
          </p:nvPr>
        </p:nvSpPr>
        <p:spPr>
          <a:xfrm>
            <a:off x="311700" y="3510625"/>
            <a:ext cx="8520600" cy="10860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a:t>Kristin Williams</a:t>
            </a:r>
            <a:endParaRPr/>
          </a:p>
          <a:p>
            <a:pPr marL="0" lvl="0" indent="0" algn="l" rtl="0">
              <a:spcBef>
                <a:spcPts val="0"/>
              </a:spcBef>
              <a:spcAft>
                <a:spcPts val="0"/>
              </a:spcAft>
              <a:buNone/>
            </a:pPr>
            <a:r>
              <a:rPr lang="en"/>
              <a:t>LDT-C</a:t>
            </a:r>
            <a:endParaRPr/>
          </a:p>
          <a:p>
            <a:pPr marL="0" lvl="0" indent="0" algn="l" rtl="0">
              <a:spcBef>
                <a:spcPts val="0"/>
              </a:spcBef>
              <a:spcAft>
                <a:spcPts val="0"/>
              </a:spcAft>
              <a:buNone/>
            </a:pPr>
            <a:r>
              <a:rPr lang="en"/>
              <a:t>April 20, 2023</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2"/>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Self-Advocacy statements</a:t>
            </a:r>
            <a:endParaRPr/>
          </a:p>
          <a:p>
            <a:pPr marL="0" lvl="0" indent="0" algn="l" rtl="0">
              <a:spcBef>
                <a:spcPts val="0"/>
              </a:spcBef>
              <a:spcAft>
                <a:spcPts val="0"/>
              </a:spcAft>
              <a:buNone/>
            </a:pPr>
            <a:endParaRPr/>
          </a:p>
        </p:txBody>
      </p:sp>
      <p:sp>
        <p:nvSpPr>
          <p:cNvPr id="146" name="Google Shape;146;p22"/>
          <p:cNvSpPr txBox="1">
            <a:spLocks noGrp="1"/>
          </p:cNvSpPr>
          <p:nvPr>
            <p:ph type="body" idx="4294967295"/>
          </p:nvPr>
        </p:nvSpPr>
        <p:spPr>
          <a:xfrm>
            <a:off x="311700" y="1229875"/>
            <a:ext cx="8520600" cy="33390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n"/>
              <a:t>-I need help.</a:t>
            </a:r>
            <a:endParaRPr/>
          </a:p>
          <a:p>
            <a:pPr marL="0" lvl="0" indent="0" algn="l" rtl="0">
              <a:spcBef>
                <a:spcPts val="1200"/>
              </a:spcBef>
              <a:spcAft>
                <a:spcPts val="0"/>
              </a:spcAft>
              <a:buNone/>
            </a:pPr>
            <a:r>
              <a:rPr lang="en"/>
              <a:t>-When can we talk or meet privately?</a:t>
            </a:r>
            <a:endParaRPr/>
          </a:p>
          <a:p>
            <a:pPr marL="0" lvl="0" indent="0" algn="l" rtl="0">
              <a:spcBef>
                <a:spcPts val="1200"/>
              </a:spcBef>
              <a:spcAft>
                <a:spcPts val="0"/>
              </a:spcAft>
              <a:buNone/>
            </a:pPr>
            <a:r>
              <a:rPr lang="en"/>
              <a:t>-I need to move.</a:t>
            </a:r>
            <a:endParaRPr/>
          </a:p>
          <a:p>
            <a:pPr marL="0" lvl="0" indent="0" algn="l" rtl="0">
              <a:spcBef>
                <a:spcPts val="1200"/>
              </a:spcBef>
              <a:spcAft>
                <a:spcPts val="0"/>
              </a:spcAft>
              <a:buNone/>
            </a:pPr>
            <a:r>
              <a:rPr lang="en"/>
              <a:t>-Can you give me 5 minutes and then come back?</a:t>
            </a:r>
            <a:endParaRPr/>
          </a:p>
          <a:p>
            <a:pPr marL="0" lvl="0" indent="0" algn="l" rtl="0">
              <a:spcBef>
                <a:spcPts val="1200"/>
              </a:spcBef>
              <a:spcAft>
                <a:spcPts val="0"/>
              </a:spcAft>
              <a:buNone/>
            </a:pPr>
            <a:r>
              <a:rPr lang="en"/>
              <a:t>-Can you explain that differently?</a:t>
            </a:r>
            <a:endParaRPr/>
          </a:p>
          <a:p>
            <a:pPr marL="0" lvl="0" indent="0" algn="l" rtl="0">
              <a:spcBef>
                <a:spcPts val="1200"/>
              </a:spcBef>
              <a:spcAft>
                <a:spcPts val="0"/>
              </a:spcAft>
              <a:buNone/>
            </a:pPr>
            <a:r>
              <a:rPr lang="en"/>
              <a:t>-Can you repeat that please?</a:t>
            </a:r>
            <a:endParaRPr/>
          </a:p>
          <a:p>
            <a:pPr marL="0" lvl="0" indent="0" algn="l" rtl="0">
              <a:spcBef>
                <a:spcPts val="1200"/>
              </a:spcBef>
              <a:spcAft>
                <a:spcPts val="0"/>
              </a:spcAft>
              <a:buNone/>
            </a:pPr>
            <a:r>
              <a:rPr lang="en"/>
              <a:t>-Can you clarify what you mean?</a:t>
            </a:r>
            <a:endParaRPr/>
          </a:p>
          <a:p>
            <a:pPr marL="0" lvl="0" indent="0" algn="l" rtl="0">
              <a:spcBef>
                <a:spcPts val="1200"/>
              </a:spcBef>
              <a:spcAft>
                <a:spcPts val="1200"/>
              </a:spcAft>
              <a:buNone/>
            </a:pPr>
            <a:r>
              <a:rPr lang="en"/>
              <a:t>-I need ________ to learn.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3"/>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Parental role in supporting student self-advocacy</a:t>
            </a:r>
            <a:endParaRPr/>
          </a:p>
        </p:txBody>
      </p:sp>
      <p:sp>
        <p:nvSpPr>
          <p:cNvPr id="152" name="Google Shape;152;p23"/>
          <p:cNvSpPr txBox="1">
            <a:spLocks noGrp="1"/>
          </p:cNvSpPr>
          <p:nvPr>
            <p:ph type="body" idx="4294967295"/>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-Talk to your student</a:t>
            </a:r>
            <a:endParaRPr/>
          </a:p>
          <a:p>
            <a:pPr marL="0" lvl="0" indent="0" algn="l" rtl="0">
              <a:spcBef>
                <a:spcPts val="1200"/>
              </a:spcBef>
              <a:spcAft>
                <a:spcPts val="0"/>
              </a:spcAft>
              <a:buNone/>
            </a:pPr>
            <a:r>
              <a:rPr lang="en"/>
              <a:t>-Encourage them to attend meetings</a:t>
            </a:r>
            <a:endParaRPr/>
          </a:p>
          <a:p>
            <a:pPr marL="0" lvl="0" indent="0" algn="l" rtl="0">
              <a:spcBef>
                <a:spcPts val="1200"/>
              </a:spcBef>
              <a:spcAft>
                <a:spcPts val="0"/>
              </a:spcAft>
              <a:buNone/>
            </a:pPr>
            <a:r>
              <a:rPr lang="en"/>
              <a:t>-Suggest ways they can communicate with the teacher</a:t>
            </a:r>
            <a:endParaRPr/>
          </a:p>
          <a:p>
            <a:pPr marL="0" lvl="0" indent="0" algn="l" rtl="0">
              <a:spcBef>
                <a:spcPts val="1200"/>
              </a:spcBef>
              <a:spcAft>
                <a:spcPts val="1200"/>
              </a:spcAft>
              <a:buNone/>
            </a:pPr>
            <a:r>
              <a:rPr lang="en"/>
              <a:t>-Let them productively struggle</a:t>
            </a:r>
            <a:endParaRPr/>
          </a:p>
        </p:txBody>
      </p:sp>
      <p:pic>
        <p:nvPicPr>
          <p:cNvPr id="153" name="Google Shape;153;p23"/>
          <p:cNvPicPr preferRelativeResize="0"/>
          <p:nvPr/>
        </p:nvPicPr>
        <p:blipFill>
          <a:blip r:embed="rId3">
            <a:alphaModFix/>
          </a:blip>
          <a:stretch>
            <a:fillRect/>
          </a:stretch>
        </p:blipFill>
        <p:spPr>
          <a:xfrm>
            <a:off x="6094550" y="1752025"/>
            <a:ext cx="2581375" cy="26878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What the students say</a:t>
            </a:r>
            <a:endParaRPr/>
          </a:p>
        </p:txBody>
      </p:sp>
      <p:sp>
        <p:nvSpPr>
          <p:cNvPr id="159" name="Google Shape;159;p24"/>
          <p:cNvSpPr txBox="1"/>
          <p:nvPr/>
        </p:nvSpPr>
        <p:spPr>
          <a:xfrm>
            <a:off x="576950" y="1548500"/>
            <a:ext cx="7854000" cy="212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latin typeface="Roboto"/>
                <a:ea typeface="Roboto"/>
                <a:cs typeface="Roboto"/>
                <a:sym typeface="Roboto"/>
              </a:rPr>
              <a:t>“When I realized what I was able to do and what I needed help with, I was able to advocate for myself.”- 9th grader</a:t>
            </a: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“For me, it is about making connections with my teachers. That is how I am able to feel comfortable advocating for myself.”- 9th grader</a:t>
            </a: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“I had to realize what I needed and say it and not be scared of the result. I don’t always know the outcome but learned to push back the fear. The worst that could happen was I get a no. Better to try to get what I need and at the very least the teacher knows I am struggling.”-12th grader</a:t>
            </a:r>
            <a:endParaRPr>
              <a:latin typeface="Roboto"/>
              <a:ea typeface="Roboto"/>
              <a:cs typeface="Roboto"/>
              <a:sym typeface="Robot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What does Self-advocacy mean?</a:t>
            </a:r>
            <a:endParaRPr/>
          </a:p>
        </p:txBody>
      </p:sp>
      <p:sp>
        <p:nvSpPr>
          <p:cNvPr id="92" name="Google Shape;92;p14"/>
          <p:cNvSpPr txBox="1">
            <a:spLocks noGrp="1"/>
          </p:cNvSpPr>
          <p:nvPr>
            <p:ph type="body" idx="4294967295"/>
          </p:nvPr>
        </p:nvSpPr>
        <p:spPr>
          <a:xfrm>
            <a:off x="311700" y="952500"/>
            <a:ext cx="8520600" cy="3616500"/>
          </a:xfrm>
          <a:prstGeom prst="rect">
            <a:avLst/>
          </a:prstGeom>
        </p:spPr>
        <p:txBody>
          <a:bodyPr spcFirstLastPara="1" wrap="square" lIns="91425" tIns="91425" rIns="91425" bIns="91425" anchor="t" anchorCtr="0">
            <a:normAutofit fontScale="40000" lnSpcReduction="20000"/>
          </a:bodyPr>
          <a:lstStyle/>
          <a:p>
            <a:pPr marL="0" lvl="0" indent="0" algn="l" rtl="0">
              <a:spcBef>
                <a:spcPts val="0"/>
              </a:spcBef>
              <a:spcAft>
                <a:spcPts val="0"/>
              </a:spcAft>
              <a:buNone/>
            </a:pPr>
            <a:endParaRPr sz="4145"/>
          </a:p>
          <a:p>
            <a:pPr marL="0" lvl="0" indent="0" algn="l" rtl="0">
              <a:spcBef>
                <a:spcPts val="1200"/>
              </a:spcBef>
              <a:spcAft>
                <a:spcPts val="0"/>
              </a:spcAft>
              <a:buNone/>
            </a:pPr>
            <a:r>
              <a:rPr lang="en" sz="4145"/>
              <a:t>An individual’s ability to effectively communicate, convey, negotiate, or assert his or her interests, desires, needs and rights. (VanReusen et al., 1994)</a:t>
            </a:r>
            <a:endParaRPr sz="4145"/>
          </a:p>
          <a:p>
            <a:pPr marL="0" lvl="0" indent="0" algn="l" rtl="0">
              <a:spcBef>
                <a:spcPts val="1200"/>
              </a:spcBef>
              <a:spcAft>
                <a:spcPts val="0"/>
              </a:spcAft>
              <a:buNone/>
            </a:pPr>
            <a:endParaRPr sz="4145"/>
          </a:p>
          <a:p>
            <a:pPr marL="0" lvl="0" indent="0" algn="l" rtl="0">
              <a:spcBef>
                <a:spcPts val="1200"/>
              </a:spcBef>
              <a:spcAft>
                <a:spcPts val="0"/>
              </a:spcAft>
              <a:buNone/>
            </a:pPr>
            <a:endParaRPr sz="4145"/>
          </a:p>
          <a:p>
            <a:pPr marL="0" lvl="0" indent="0" algn="l" rtl="0">
              <a:spcBef>
                <a:spcPts val="1200"/>
              </a:spcBef>
              <a:spcAft>
                <a:spcPts val="0"/>
              </a:spcAft>
              <a:buNone/>
            </a:pPr>
            <a:r>
              <a:rPr lang="en" sz="4145"/>
              <a:t>Self-Advocacy is learning to speak up for yourself, make your own decisions about your life, learn how to get information so that you can understand, finding the supports around you, knowing your rights and responsibilities, problem-solving, listening, reaching out for help.</a:t>
            </a:r>
            <a:endParaRPr sz="4145"/>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pic>
        <p:nvPicPr>
          <p:cNvPr id="97" name="Google Shape;97;p15"/>
          <p:cNvPicPr preferRelativeResize="0"/>
          <p:nvPr/>
        </p:nvPicPr>
        <p:blipFill>
          <a:blip r:embed="rId3">
            <a:alphaModFix/>
          </a:blip>
          <a:stretch>
            <a:fillRect/>
          </a:stretch>
        </p:blipFill>
        <p:spPr>
          <a:xfrm>
            <a:off x="2914650" y="411288"/>
            <a:ext cx="3314700" cy="44100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Why is self-advocacy important?</a:t>
            </a:r>
            <a:endParaRPr/>
          </a:p>
        </p:txBody>
      </p:sp>
      <p:sp>
        <p:nvSpPr>
          <p:cNvPr id="103" name="Google Shape;103;p16"/>
          <p:cNvSpPr txBox="1">
            <a:spLocks noGrp="1"/>
          </p:cNvSpPr>
          <p:nvPr>
            <p:ph type="body" idx="4294967295"/>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t>Students need the skills to be independent and make decisions about their own life. </a:t>
            </a:r>
            <a:endParaRPr/>
          </a:p>
        </p:txBody>
      </p:sp>
      <p:pic>
        <p:nvPicPr>
          <p:cNvPr id="104" name="Google Shape;104;p16"/>
          <p:cNvPicPr preferRelativeResize="0"/>
          <p:nvPr/>
        </p:nvPicPr>
        <p:blipFill>
          <a:blip r:embed="rId3">
            <a:alphaModFix/>
          </a:blip>
          <a:stretch>
            <a:fillRect/>
          </a:stretch>
        </p:blipFill>
        <p:spPr>
          <a:xfrm>
            <a:off x="1669413" y="2571750"/>
            <a:ext cx="1933575" cy="19431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What the research says about self-advocacy</a:t>
            </a:r>
            <a:endParaRPr/>
          </a:p>
        </p:txBody>
      </p:sp>
      <p:sp>
        <p:nvSpPr>
          <p:cNvPr id="110" name="Google Shape;110;p17"/>
          <p:cNvSpPr txBox="1">
            <a:spLocks noGrp="1"/>
          </p:cNvSpPr>
          <p:nvPr>
            <p:ph type="body" idx="4294967295"/>
          </p:nvPr>
        </p:nvSpPr>
        <p:spPr>
          <a:xfrm>
            <a:off x="311700" y="1058625"/>
            <a:ext cx="8520600" cy="38616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6523" b="1"/>
              <a:t>Conceptual Framework:</a:t>
            </a:r>
            <a:endParaRPr sz="6523" b="1"/>
          </a:p>
          <a:p>
            <a:pPr marL="0" lvl="0" indent="0" algn="l" rtl="0">
              <a:spcBef>
                <a:spcPts val="1200"/>
              </a:spcBef>
              <a:spcAft>
                <a:spcPts val="0"/>
              </a:spcAft>
              <a:buNone/>
            </a:pPr>
            <a:r>
              <a:rPr lang="en" sz="6523"/>
              <a:t>-Knowledge of self (academic strengths/weaknesses)</a:t>
            </a:r>
            <a:endParaRPr sz="6523"/>
          </a:p>
          <a:p>
            <a:pPr marL="0" lvl="0" indent="0" algn="l" rtl="0">
              <a:spcBef>
                <a:spcPts val="1200"/>
              </a:spcBef>
              <a:spcAft>
                <a:spcPts val="0"/>
              </a:spcAft>
              <a:buNone/>
            </a:pPr>
            <a:r>
              <a:rPr lang="en" sz="6523"/>
              <a:t>-Knowledge of rights (Accommodations/services available)</a:t>
            </a:r>
            <a:endParaRPr sz="6523"/>
          </a:p>
          <a:p>
            <a:pPr marL="0" lvl="0" indent="0" algn="l" rtl="0">
              <a:spcBef>
                <a:spcPts val="1200"/>
              </a:spcBef>
              <a:spcAft>
                <a:spcPts val="0"/>
              </a:spcAft>
              <a:buNone/>
            </a:pPr>
            <a:r>
              <a:rPr lang="en" sz="6523"/>
              <a:t>-Communication (ability to request information, assistance, and accommodations). </a:t>
            </a:r>
            <a:endParaRPr sz="6523"/>
          </a:p>
          <a:p>
            <a:pPr marL="0" lvl="0" indent="0" algn="l" rtl="0">
              <a:spcBef>
                <a:spcPts val="1200"/>
              </a:spcBef>
              <a:spcAft>
                <a:spcPts val="0"/>
              </a:spcAft>
              <a:buNone/>
            </a:pPr>
            <a:r>
              <a:rPr lang="en" sz="6523"/>
              <a:t>-Leadership</a:t>
            </a:r>
            <a:endParaRPr sz="6523"/>
          </a:p>
          <a:p>
            <a:pPr marL="0" lvl="0" indent="0" algn="l" rtl="0">
              <a:spcBef>
                <a:spcPts val="1200"/>
              </a:spcBef>
              <a:spcAft>
                <a:spcPts val="0"/>
              </a:spcAft>
              <a:buNone/>
            </a:pPr>
            <a:r>
              <a:rPr lang="en"/>
              <a:t>-</a:t>
            </a:r>
            <a:endParaRPr/>
          </a:p>
          <a:p>
            <a:pPr marL="0" lvl="0" indent="0" algn="l" rtl="0">
              <a:spcBef>
                <a:spcPts val="1200"/>
              </a:spcBef>
              <a:spcAft>
                <a:spcPts val="0"/>
              </a:spcAft>
              <a:buNone/>
            </a:pPr>
            <a:endParaRPr/>
          </a:p>
          <a:p>
            <a:pPr marL="0" lvl="0" indent="0" algn="l" rtl="0">
              <a:spcBef>
                <a:spcPts val="1200"/>
              </a:spcBef>
              <a:spcAft>
                <a:spcPts val="0"/>
              </a:spcAft>
              <a:buNone/>
            </a:pPr>
            <a:r>
              <a:rPr lang="en" sz="3323"/>
              <a:t>A Conceptual Framework of Self-Advocacy for Students with Disabilities</a:t>
            </a:r>
            <a:endParaRPr sz="3323"/>
          </a:p>
          <a:p>
            <a:pPr marL="0" lvl="0" indent="0" algn="l" rtl="0">
              <a:spcBef>
                <a:spcPts val="1200"/>
              </a:spcBef>
              <a:spcAft>
                <a:spcPts val="0"/>
              </a:spcAft>
              <a:buNone/>
            </a:pPr>
            <a:r>
              <a:rPr lang="en" sz="3323"/>
              <a:t>Test, David W;Fowler, Catherine H;Wood, Wendy M;Brewer, Denise M;Eddy, Steven</a:t>
            </a:r>
            <a:endParaRPr sz="3323"/>
          </a:p>
          <a:p>
            <a:pPr marL="0" lvl="0" indent="0" algn="l" rtl="0">
              <a:spcBef>
                <a:spcPts val="1200"/>
              </a:spcBef>
              <a:spcAft>
                <a:spcPts val="0"/>
              </a:spcAft>
              <a:buNone/>
            </a:pPr>
            <a:r>
              <a:rPr lang="en" sz="3323"/>
              <a:t>Remedial and Special Education; Jan/Feb 2005; 26, 1; ProQuest Central</a:t>
            </a:r>
            <a:endParaRPr sz="3323"/>
          </a:p>
          <a:p>
            <a:pPr marL="0" lvl="0" indent="0" algn="l" rtl="0">
              <a:spcBef>
                <a:spcPts val="1200"/>
              </a:spcBef>
              <a:spcAft>
                <a:spcPts val="0"/>
              </a:spcAft>
              <a:buNone/>
            </a:pPr>
            <a:r>
              <a:rPr lang="en" sz="3323"/>
              <a:t>pg. 43</a:t>
            </a:r>
            <a:endParaRPr sz="1400"/>
          </a:p>
          <a:p>
            <a:pPr marL="0" lvl="0" indent="0" algn="l" rtl="0">
              <a:spcBef>
                <a:spcPts val="1200"/>
              </a:spcBef>
              <a:spcAft>
                <a:spcPts val="0"/>
              </a:spcAft>
              <a:buNone/>
            </a:pPr>
            <a:endParaRPr/>
          </a:p>
          <a:p>
            <a:pPr marL="0" lvl="0" indent="0" algn="l" rtl="0">
              <a:spcBef>
                <a:spcPts val="1200"/>
              </a:spcBef>
              <a:spcAft>
                <a:spcPts val="1200"/>
              </a:spcAft>
              <a:buNone/>
            </a:pPr>
            <a:endParaRPr/>
          </a:p>
        </p:txBody>
      </p:sp>
      <p:pic>
        <p:nvPicPr>
          <p:cNvPr id="111" name="Google Shape;111;p17"/>
          <p:cNvPicPr preferRelativeResize="0"/>
          <p:nvPr/>
        </p:nvPicPr>
        <p:blipFill>
          <a:blip r:embed="rId3">
            <a:alphaModFix/>
          </a:blip>
          <a:stretch>
            <a:fillRect/>
          </a:stretch>
        </p:blipFill>
        <p:spPr>
          <a:xfrm>
            <a:off x="5887025" y="2905525"/>
            <a:ext cx="23622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Knowledge of Self</a:t>
            </a:r>
            <a:endParaRPr/>
          </a:p>
        </p:txBody>
      </p:sp>
      <p:sp>
        <p:nvSpPr>
          <p:cNvPr id="117" name="Google Shape;117;p18"/>
          <p:cNvSpPr txBox="1">
            <a:spLocks noGrp="1"/>
          </p:cNvSpPr>
          <p:nvPr>
            <p:ph type="body" idx="4294967295"/>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-Skills/Abilities  </a:t>
            </a:r>
            <a:endParaRPr/>
          </a:p>
          <a:p>
            <a:pPr marL="0" lvl="0" indent="0" algn="l" rtl="0">
              <a:spcBef>
                <a:spcPts val="1200"/>
              </a:spcBef>
              <a:spcAft>
                <a:spcPts val="0"/>
              </a:spcAft>
              <a:buNone/>
            </a:pPr>
            <a:r>
              <a:rPr lang="en"/>
              <a:t>-Hobbies/Interests  </a:t>
            </a:r>
            <a:endParaRPr/>
          </a:p>
          <a:p>
            <a:pPr marL="0" lvl="0" indent="0" algn="l" rtl="0">
              <a:spcBef>
                <a:spcPts val="1200"/>
              </a:spcBef>
              <a:spcAft>
                <a:spcPts val="0"/>
              </a:spcAft>
              <a:buNone/>
            </a:pPr>
            <a:r>
              <a:rPr lang="en"/>
              <a:t>-Life and Career Dreams</a:t>
            </a:r>
            <a:endParaRPr/>
          </a:p>
          <a:p>
            <a:pPr marL="0" lvl="0" indent="0" algn="l" rtl="0">
              <a:spcBef>
                <a:spcPts val="1200"/>
              </a:spcBef>
              <a:spcAft>
                <a:spcPts val="0"/>
              </a:spcAft>
              <a:buNone/>
            </a:pPr>
            <a:r>
              <a:rPr lang="en"/>
              <a:t>-Knowledge of Disability  </a:t>
            </a:r>
            <a:endParaRPr/>
          </a:p>
          <a:p>
            <a:pPr marL="0" lvl="0" indent="0" algn="l" rtl="0">
              <a:spcBef>
                <a:spcPts val="1200"/>
              </a:spcBef>
              <a:spcAft>
                <a:spcPts val="0"/>
              </a:spcAft>
              <a:buNone/>
            </a:pPr>
            <a:r>
              <a:rPr lang="en"/>
              <a:t>-Specific Challenges (processing, listening, reading, writing, focus)</a:t>
            </a:r>
            <a:endParaRPr/>
          </a:p>
          <a:p>
            <a:pPr marL="0" lvl="0" indent="0" algn="l" rtl="0">
              <a:spcBef>
                <a:spcPts val="1200"/>
              </a:spcBef>
              <a:spcAft>
                <a:spcPts val="0"/>
              </a:spcAft>
              <a:buNone/>
            </a:pPr>
            <a:r>
              <a:rPr lang="en"/>
              <a:t>-Ways you Learn Best (learning style)</a:t>
            </a:r>
            <a:endParaRPr/>
          </a:p>
          <a:p>
            <a:pPr marL="0" lvl="0" indent="0" algn="l" rtl="0">
              <a:spcBef>
                <a:spcPts val="1200"/>
              </a:spcBef>
              <a:spcAft>
                <a:spcPts val="1200"/>
              </a:spcAft>
              <a:buNone/>
            </a:pPr>
            <a:r>
              <a:rPr lang="en"/>
              <a:t>-Develop Self-Confidence: OWN YOUR WHOLE SELF</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Knowledge of rights</a:t>
            </a:r>
            <a:endParaRPr/>
          </a:p>
        </p:txBody>
      </p:sp>
      <p:sp>
        <p:nvSpPr>
          <p:cNvPr id="123" name="Google Shape;123;p19"/>
          <p:cNvSpPr txBox="1">
            <a:spLocks noGrp="1"/>
          </p:cNvSpPr>
          <p:nvPr>
            <p:ph type="body" idx="4294967295"/>
          </p:nvPr>
        </p:nvSpPr>
        <p:spPr>
          <a:xfrm>
            <a:off x="387900" y="1228675"/>
            <a:ext cx="8520600" cy="33402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rgbClr val="000000"/>
              </a:buClr>
              <a:buSzPts val="1800"/>
              <a:buChar char="●"/>
            </a:pPr>
            <a:r>
              <a:rPr lang="en">
                <a:solidFill>
                  <a:srgbClr val="000000"/>
                </a:solidFill>
              </a:rPr>
              <a:t>Attend IEP meetings</a:t>
            </a:r>
            <a:endParaRPr>
              <a:solidFill>
                <a:srgbClr val="000000"/>
              </a:solidFill>
            </a:endParaRPr>
          </a:p>
          <a:p>
            <a:pPr marL="457200" lvl="0" indent="-342900" algn="l" rtl="0">
              <a:spcBef>
                <a:spcPts val="0"/>
              </a:spcBef>
              <a:spcAft>
                <a:spcPts val="0"/>
              </a:spcAft>
              <a:buClr>
                <a:srgbClr val="000000"/>
              </a:buClr>
              <a:buSzPts val="1800"/>
              <a:buChar char="●"/>
            </a:pPr>
            <a:r>
              <a:rPr lang="en">
                <a:solidFill>
                  <a:srgbClr val="000000"/>
                </a:solidFill>
              </a:rPr>
              <a:t>Get to know your case manager and how to access them</a:t>
            </a:r>
            <a:endParaRPr>
              <a:solidFill>
                <a:srgbClr val="000000"/>
              </a:solidFill>
            </a:endParaRPr>
          </a:p>
          <a:p>
            <a:pPr marL="457200" lvl="0" indent="-342900" algn="l" rtl="0">
              <a:spcBef>
                <a:spcPts val="0"/>
              </a:spcBef>
              <a:spcAft>
                <a:spcPts val="0"/>
              </a:spcAft>
              <a:buClr>
                <a:srgbClr val="000000"/>
              </a:buClr>
              <a:buSzPts val="1800"/>
              <a:buChar char="●"/>
            </a:pPr>
            <a:r>
              <a:rPr lang="en">
                <a:solidFill>
                  <a:srgbClr val="000000"/>
                </a:solidFill>
              </a:rPr>
              <a:t>Know your accommodations/modifications</a:t>
            </a:r>
            <a:endParaRPr>
              <a:solidFill>
                <a:srgbClr val="000000"/>
              </a:solidFill>
            </a:endParaRPr>
          </a:p>
          <a:p>
            <a:pPr marL="457200" lvl="0" indent="-342900" algn="l" rtl="0">
              <a:spcBef>
                <a:spcPts val="0"/>
              </a:spcBef>
              <a:spcAft>
                <a:spcPts val="0"/>
              </a:spcAft>
              <a:buClr>
                <a:srgbClr val="000000"/>
              </a:buClr>
              <a:buSzPts val="1800"/>
              <a:buChar char="●"/>
            </a:pPr>
            <a:r>
              <a:rPr lang="en">
                <a:solidFill>
                  <a:srgbClr val="000000"/>
                </a:solidFill>
              </a:rPr>
              <a:t>Understanding of basics of IEP: Annual Review, Triennial Reevaluation, Written Notice, Transition assistance</a:t>
            </a:r>
            <a:endParaRPr>
              <a:solidFill>
                <a:srgbClr val="000000"/>
              </a:solidFill>
            </a:endParaRPr>
          </a:p>
          <a:p>
            <a:pPr marL="457200" lvl="0" indent="-342900" algn="l" rtl="0">
              <a:spcBef>
                <a:spcPts val="0"/>
              </a:spcBef>
              <a:spcAft>
                <a:spcPts val="0"/>
              </a:spcAft>
              <a:buClr>
                <a:srgbClr val="000000"/>
              </a:buClr>
              <a:buSzPts val="1800"/>
              <a:buChar char="●"/>
            </a:pPr>
            <a:r>
              <a:rPr lang="en">
                <a:solidFill>
                  <a:srgbClr val="000000"/>
                </a:solidFill>
              </a:rPr>
              <a:t>Set goals</a:t>
            </a:r>
            <a:endParaRPr>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0"/>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Communication skills</a:t>
            </a:r>
            <a:endParaRPr/>
          </a:p>
        </p:txBody>
      </p:sp>
      <p:sp>
        <p:nvSpPr>
          <p:cNvPr id="129" name="Google Shape;129;p20"/>
          <p:cNvSpPr txBox="1">
            <a:spLocks noGrp="1"/>
          </p:cNvSpPr>
          <p:nvPr>
            <p:ph type="body" idx="4294967295"/>
          </p:nvPr>
        </p:nvSpPr>
        <p:spPr>
          <a:xfrm>
            <a:off x="262700" y="1017800"/>
            <a:ext cx="8520600" cy="37233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a:t>-Learn assertive communication</a:t>
            </a:r>
            <a:endParaRPr/>
          </a:p>
          <a:p>
            <a:pPr marL="0" lvl="0" indent="0" algn="l" rtl="0">
              <a:spcBef>
                <a:spcPts val="1200"/>
              </a:spcBef>
              <a:spcAft>
                <a:spcPts val="0"/>
              </a:spcAft>
              <a:buNone/>
            </a:pPr>
            <a:r>
              <a:rPr lang="en"/>
              <a:t>-Body Language</a:t>
            </a:r>
            <a:endParaRPr/>
          </a:p>
          <a:p>
            <a:pPr marL="0" lvl="0" indent="0" algn="l" rtl="0">
              <a:spcBef>
                <a:spcPts val="1200"/>
              </a:spcBef>
              <a:spcAft>
                <a:spcPts val="0"/>
              </a:spcAft>
              <a:buNone/>
            </a:pPr>
            <a:r>
              <a:rPr lang="en"/>
              <a:t>-Listening and Compromise</a:t>
            </a:r>
            <a:endParaRPr/>
          </a:p>
          <a:p>
            <a:pPr marL="0" lvl="0" indent="0" algn="l" rtl="0">
              <a:spcBef>
                <a:spcPts val="1200"/>
              </a:spcBef>
              <a:spcAft>
                <a:spcPts val="0"/>
              </a:spcAft>
              <a:buNone/>
            </a:pPr>
            <a:r>
              <a:rPr lang="en"/>
              <a:t>-Identify/circle what is hard- ask for clarification</a:t>
            </a:r>
            <a:endParaRPr/>
          </a:p>
          <a:p>
            <a:pPr marL="0" lvl="0" indent="0" algn="l" rtl="0">
              <a:spcBef>
                <a:spcPts val="1200"/>
              </a:spcBef>
              <a:spcAft>
                <a:spcPts val="0"/>
              </a:spcAft>
              <a:buNone/>
            </a:pPr>
            <a:r>
              <a:rPr lang="en"/>
              <a:t>-Use email to get your thoughts out</a:t>
            </a:r>
            <a:endParaRPr/>
          </a:p>
          <a:p>
            <a:pPr marL="0" lvl="0" indent="0" algn="l" rtl="0">
              <a:spcBef>
                <a:spcPts val="1200"/>
              </a:spcBef>
              <a:spcAft>
                <a:spcPts val="0"/>
              </a:spcAft>
              <a:buNone/>
            </a:pPr>
            <a:r>
              <a:rPr lang="en"/>
              <a:t>-Role play- practice what you want to say</a:t>
            </a:r>
            <a:endParaRPr/>
          </a:p>
          <a:p>
            <a:pPr marL="0" lvl="0" indent="0" algn="l" rtl="0">
              <a:spcBef>
                <a:spcPts val="1200"/>
              </a:spcBef>
              <a:spcAft>
                <a:spcPts val="0"/>
              </a:spcAft>
              <a:buNone/>
            </a:pPr>
            <a:r>
              <a:rPr lang="en"/>
              <a:t>-Eye contact, state the accommodation and why you need it, thank the teacher </a:t>
            </a:r>
            <a:endParaRPr/>
          </a:p>
          <a:p>
            <a:pPr marL="0" lvl="0" indent="0" algn="l" rtl="0">
              <a:spcBef>
                <a:spcPts val="1200"/>
              </a:spcBef>
              <a:spcAft>
                <a:spcPts val="1200"/>
              </a:spcAft>
              <a:buNone/>
            </a:pPr>
            <a:r>
              <a:rPr lang="en"/>
              <a:t>-Differentiate difficulty and disability</a:t>
            </a:r>
            <a:endParaRPr/>
          </a:p>
        </p:txBody>
      </p:sp>
      <p:sp>
        <p:nvSpPr>
          <p:cNvPr id="130" name="Google Shape;130;p20"/>
          <p:cNvSpPr txBox="1"/>
          <p:nvPr/>
        </p:nvSpPr>
        <p:spPr>
          <a:xfrm>
            <a:off x="0" y="2048933"/>
            <a:ext cx="9144000" cy="406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Source Code Pro"/>
              <a:ea typeface="Source Code Pro"/>
              <a:cs typeface="Source Code Pro"/>
              <a:sym typeface="Source Code Pro"/>
            </a:endParaRPr>
          </a:p>
        </p:txBody>
      </p:sp>
      <p:sp>
        <p:nvSpPr>
          <p:cNvPr id="131" name="Google Shape;131;p20"/>
          <p:cNvSpPr txBox="1"/>
          <p:nvPr/>
        </p:nvSpPr>
        <p:spPr>
          <a:xfrm>
            <a:off x="0" y="2048933"/>
            <a:ext cx="9144000" cy="406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Source Code Pro"/>
              <a:ea typeface="Source Code Pro"/>
              <a:cs typeface="Source Code Pro"/>
              <a:sym typeface="Source Code Pr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1"/>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Types of communication	</a:t>
            </a:r>
            <a:endParaRPr/>
          </a:p>
        </p:txBody>
      </p:sp>
      <p:sp>
        <p:nvSpPr>
          <p:cNvPr id="137" name="Google Shape;137;p21"/>
          <p:cNvSpPr txBox="1">
            <a:spLocks noGrp="1"/>
          </p:cNvSpPr>
          <p:nvPr>
            <p:ph type="body" idx="4294967295"/>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-Passive</a:t>
            </a: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r>
              <a:rPr lang="en"/>
              <a:t>-Aggressive</a:t>
            </a: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1200"/>
              </a:spcAft>
              <a:buNone/>
            </a:pPr>
            <a:r>
              <a:rPr lang="en"/>
              <a:t>-Assertive</a:t>
            </a:r>
            <a:endParaRPr/>
          </a:p>
        </p:txBody>
      </p:sp>
      <p:pic>
        <p:nvPicPr>
          <p:cNvPr id="138" name="Google Shape;138;p21"/>
          <p:cNvPicPr preferRelativeResize="0"/>
          <p:nvPr/>
        </p:nvPicPr>
        <p:blipFill>
          <a:blip r:embed="rId3">
            <a:alphaModFix/>
          </a:blip>
          <a:stretch>
            <a:fillRect/>
          </a:stretch>
        </p:blipFill>
        <p:spPr>
          <a:xfrm>
            <a:off x="4035375" y="917775"/>
            <a:ext cx="1691975" cy="1181450"/>
          </a:xfrm>
          <a:prstGeom prst="rect">
            <a:avLst/>
          </a:prstGeom>
          <a:noFill/>
          <a:ln>
            <a:noFill/>
          </a:ln>
        </p:spPr>
      </p:pic>
      <p:pic>
        <p:nvPicPr>
          <p:cNvPr id="139" name="Google Shape;139;p21"/>
          <p:cNvPicPr preferRelativeResize="0"/>
          <p:nvPr/>
        </p:nvPicPr>
        <p:blipFill>
          <a:blip r:embed="rId4">
            <a:alphaModFix/>
          </a:blip>
          <a:stretch>
            <a:fillRect/>
          </a:stretch>
        </p:blipFill>
        <p:spPr>
          <a:xfrm>
            <a:off x="3993975" y="2325050"/>
            <a:ext cx="1837769" cy="1038737"/>
          </a:xfrm>
          <a:prstGeom prst="rect">
            <a:avLst/>
          </a:prstGeom>
          <a:noFill/>
          <a:ln>
            <a:noFill/>
          </a:ln>
        </p:spPr>
      </p:pic>
      <p:pic>
        <p:nvPicPr>
          <p:cNvPr id="140" name="Google Shape;140;p21"/>
          <p:cNvPicPr preferRelativeResize="0"/>
          <p:nvPr/>
        </p:nvPicPr>
        <p:blipFill>
          <a:blip r:embed="rId5">
            <a:alphaModFix/>
          </a:blip>
          <a:stretch>
            <a:fillRect/>
          </a:stretch>
        </p:blipFill>
        <p:spPr>
          <a:xfrm>
            <a:off x="4141646" y="3540071"/>
            <a:ext cx="1372575" cy="1223825"/>
          </a:xfrm>
          <a:prstGeom prst="rect">
            <a:avLst/>
          </a:prstGeom>
          <a:noFill/>
          <a:ln>
            <a:noFill/>
          </a:ln>
        </p:spPr>
      </p:pic>
    </p:spTree>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591</Words>
  <Application>Microsoft Office PowerPoint</Application>
  <PresentationFormat>On-screen Show (16:9)</PresentationFormat>
  <Paragraphs>75</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Roboto</vt:lpstr>
      <vt:lpstr>Arial</vt:lpstr>
      <vt:lpstr>Source Code Pro</vt:lpstr>
      <vt:lpstr>Geometric</vt:lpstr>
      <vt:lpstr>Self-Advocacy</vt:lpstr>
      <vt:lpstr>What does Self-advocacy mean?</vt:lpstr>
      <vt:lpstr>PowerPoint Presentation</vt:lpstr>
      <vt:lpstr>Why is self-advocacy important?</vt:lpstr>
      <vt:lpstr>What the research says about self-advocacy</vt:lpstr>
      <vt:lpstr>Knowledge of Self</vt:lpstr>
      <vt:lpstr>Knowledge of rights</vt:lpstr>
      <vt:lpstr>Communication skills</vt:lpstr>
      <vt:lpstr>Types of communication </vt:lpstr>
      <vt:lpstr>Self-Advocacy statements </vt:lpstr>
      <vt:lpstr>Parental role in supporting student self-advocacy</vt:lpstr>
      <vt:lpstr>What the students say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Self-Advocacy</dc:title>
  <dc:creator>Juceyka Figueroa</dc:creator>
  <cp:lastModifiedBy>Juceyka Figueroa</cp:lastModifiedBy>
  <cp:revision>1</cp:revision>
  <dcterms:modified xsi:type="dcterms:W3CDTF">2023-04-18T13:29:42Z</dcterms:modified>
</cp:coreProperties>
</file>