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Roboto Slab"/>
      <p:regular r:id="rId19"/>
      <p:bold r:id="rId20"/>
    </p:embeddedFont>
    <p:embeddedFont>
      <p:font typeface="Roboto"/>
      <p:regular r:id="rId21"/>
      <p:bold r:id="rId22"/>
      <p:italic r:id="rId23"/>
      <p:boldItalic r:id="rId24"/>
    </p:embeddedFont>
    <p:embeddedFont>
      <p:font typeface="Playfair Display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B40928-33D4-4B00-882C-5C3D5F4426E2}">
  <a:tblStyle styleId="{A6B40928-33D4-4B00-882C-5C3D5F4426E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Slab-bold.fntdata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PlayfairDisplay-bold.fntdata"/><Relationship Id="rId25" Type="http://schemas.openxmlformats.org/officeDocument/2006/relationships/font" Target="fonts/PlayfairDisplay-regular.fntdata"/><Relationship Id="rId28" Type="http://schemas.openxmlformats.org/officeDocument/2006/relationships/font" Target="fonts/PlayfairDisplay-boldItalic.fntdata"/><Relationship Id="rId27" Type="http://schemas.openxmlformats.org/officeDocument/2006/relationships/font" Target="fonts/PlayfairDisplay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RobotoSlab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a639096450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a639096450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a639096450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a639096450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a639096450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a639096450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639096450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639096450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639096450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a639096450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639096450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639096450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639096450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a639096450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639096450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a639096450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graph shows a bump in enrollment for the 23/24 and 24/25 school years. This relates to the implementation of the free General Education preschool program and assumes full implementation in the 24/25 school year.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S-2 Background - Prior to the implementation of S-2, the district’s funding was frozen at the saem level as 2010. Part of the stated purpose of S-2 was to phase out “overfunding” of districts that have experienced reductions in enrollment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a639096450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a639096450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Staff reductions have been taken over time to account for reduced enrollment, either through attrition or reduction in force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One Assistant Principal position was eliminated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Deteaming of 8th grade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For 24/25 - 556 in grades 6-8 and 177 in grade 5, if combined would be 733 which is similar to the number of students that attended the middle school in 18/19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a639096450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a639096450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Staff reductions have been taken over time to account for reduced enrollment, either through attrition or reduction in force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Electives are being reviewed to determine the frequency with which they will run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 the implementation of S-2, extracurricular programs were reduced and then reimplemented in order to ensure that a variety of opportunities are available to students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a639096450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a639096450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forms/d/e/1FAIpQLScNk7nzYe8B-MfsOz4g4W3y-Fmo7rX2yGZco2P-QWIISufAMg/viewform?usp=sf_link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22777" y="13862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Fifth Grade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Stakeholders’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Committee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0" y="3603925"/>
            <a:ext cx="5783400" cy="7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/>
              <a:t>December 13, 2023</a:t>
            </a:r>
            <a:endParaRPr sz="6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Parent Survey</a:t>
            </a:r>
            <a:endParaRPr/>
          </a:p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 of concern brought to my attention: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Transportation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Aftercare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Recess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Self-contained vs switching classes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Special classes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Participation in co-curricular activities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Changing for PE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Elementary Events (Lose vs. Gain)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SEL Concerns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Certification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Timeframe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Parent-Teacher Conferences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Trimesters vs. Marking Periods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of Survey Data</a:t>
            </a:r>
            <a:endParaRPr/>
          </a:p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Finalization of Recommendations</a:t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ctrTitle"/>
          </p:nvPr>
        </p:nvSpPr>
        <p:spPr>
          <a:xfrm>
            <a:off x="1756977" y="795925"/>
            <a:ext cx="5783400" cy="264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Meeting Dates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December 13, 2023</a:t>
            </a:r>
            <a:endParaRPr sz="2400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January 18, 2024</a:t>
            </a:r>
            <a:endParaRPr sz="2400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February 1, 2024</a:t>
            </a:r>
            <a:endParaRPr sz="2400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February 15, 2024 (Make Up Date)</a:t>
            </a:r>
            <a:endParaRPr sz="2400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Location &amp; Time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6:00 - 7:00 pm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Board of Education Building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of Committee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charge of the committee is to: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collaboratively to review community concerns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Finalize recommendations to the Board of Education and administration on certain topics should the district reconfigure schools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committee: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Will not make the determination on reconfiguration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Committee Norms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Listen attentively to members when they are speaking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open to different viewpoints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Suggest honest feedback during discussions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Maintain confidentiality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Remain on topic to move the meeting forward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Move 5th Grade?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not just because of preschool!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Level out capacity of the buildings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Utilization of rooms dedicated to subject areas (art, music, etc.)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</a:t>
            </a:r>
            <a:r>
              <a:rPr lang="en"/>
              <a:t>utilization</a:t>
            </a:r>
            <a:r>
              <a:rPr lang="en"/>
              <a:t> of specialists (BSI, specials all in one building)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Decline in enrollment at Middle and High Schools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p18"/>
          <p:cNvGraphicFramePr/>
          <p:nvPr/>
        </p:nvGraphicFramePr>
        <p:xfrm>
          <a:off x="1225625" y="1125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{A6B40928-33D4-4B00-882C-5C3D5F4426E2}</a:tableStyleId>
              </a:tblPr>
              <a:tblGrid>
                <a:gridCol w="657225"/>
                <a:gridCol w="10668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Year</a:t>
                      </a:r>
                      <a:endParaRPr b="1"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Total Enrollment</a:t>
                      </a:r>
                      <a:endParaRPr b="1"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2012-2013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3,406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2013-2014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3,314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2014- 2015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3,228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2015-2016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3,148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2016-2017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3,089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2017-2018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3,030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2018-2019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2,911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2019-2020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2,807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2020-2021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2,648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2021-2022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2,566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2022-2023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2,529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2023-2024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2,683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2024-2025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2,703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2025-2026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2,654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2026-2027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2,638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2027-2028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2,611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2028-2029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2,597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Districtwide</a:t>
            </a:r>
            <a:endParaRPr/>
          </a:p>
        </p:txBody>
      </p:sp>
      <p:sp>
        <p:nvSpPr>
          <p:cNvPr id="95" name="Google Shape;95;p18"/>
          <p:cNvSpPr txBox="1"/>
          <p:nvPr/>
        </p:nvSpPr>
        <p:spPr>
          <a:xfrm>
            <a:off x="3099925" y="3904825"/>
            <a:ext cx="5766000" cy="11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layfair Display"/>
              <a:buChar char="●"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Projected Change in Total Enrollment 2013 vs. 2029: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Decrease of 809 students or -23.8%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layfair Display"/>
              <a:buChar char="●"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Highest District Enrollment on Record: 3,648 in October 2006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96" name="Google Shape;96;p1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6050" y="1067825"/>
            <a:ext cx="4711374" cy="29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/>
        </p:nvSpPr>
        <p:spPr>
          <a:xfrm>
            <a:off x="5893275" y="2178375"/>
            <a:ext cx="1724100" cy="43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Playfair Display"/>
                <a:ea typeface="Playfair Display"/>
                <a:cs typeface="Playfair Display"/>
                <a:sym typeface="Playfair Display"/>
              </a:rPr>
              <a:t>Preschool Implementation 1/1/23-6/30/25</a:t>
            </a:r>
            <a:endParaRPr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8" name="Google Shape;98;p18"/>
          <p:cNvSpPr txBox="1"/>
          <p:nvPr/>
        </p:nvSpPr>
        <p:spPr>
          <a:xfrm rot="-5400000">
            <a:off x="6370575" y="2328300"/>
            <a:ext cx="543900" cy="7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latin typeface="Playfair Display"/>
                <a:ea typeface="Playfair Display"/>
                <a:cs typeface="Playfair Display"/>
                <a:sym typeface="Playfair Display"/>
              </a:rPr>
              <a:t>}</a:t>
            </a:r>
            <a:endParaRPr sz="46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1075225" y="3577825"/>
            <a:ext cx="2031300" cy="308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Grades 6-8</a:t>
            </a:r>
            <a:endParaRPr/>
          </a:p>
        </p:txBody>
      </p:sp>
      <p:graphicFrame>
        <p:nvGraphicFramePr>
          <p:cNvPr id="105" name="Google Shape;105;p19"/>
          <p:cNvGraphicFramePr/>
          <p:nvPr/>
        </p:nvGraphicFramePr>
        <p:xfrm>
          <a:off x="692225" y="1125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{A6B40928-33D4-4B00-882C-5C3D5F4426E2}</a:tableStyleId>
              </a:tblPr>
              <a:tblGrid>
                <a:gridCol w="657225"/>
                <a:gridCol w="10668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Year</a:t>
                      </a:r>
                      <a:endParaRPr b="1"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Grades 6-8</a:t>
                      </a:r>
                      <a:endParaRPr b="1"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2012-2013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832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2013-2014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813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2014- 2015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785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2015-2016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768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2016-2017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773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2017-2018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767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2018-2019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728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2019-2020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689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2020-2021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630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2021-2022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565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2022-2023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578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2023-2024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562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2024-2025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556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2025-2026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531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2026-2027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535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2027-2028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522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2028-2029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515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6" name="Google Shape;106;p19"/>
          <p:cNvSpPr txBox="1"/>
          <p:nvPr/>
        </p:nvSpPr>
        <p:spPr>
          <a:xfrm>
            <a:off x="2452275" y="3930925"/>
            <a:ext cx="6380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layfair Display"/>
              <a:buChar char="●"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Projected Change in 6-8 Enrollment 2013 vs. 2029: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Decrease of 317 students or -38.1%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layfair Display"/>
              <a:buChar char="●"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Highest Middle School (6-8) Enrollment on Record: 922 in October 2004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107" name="Google Shape;107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4050" y="1017725"/>
            <a:ext cx="4711374" cy="29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/>
          <p:nvPr/>
        </p:nvSpPr>
        <p:spPr>
          <a:xfrm>
            <a:off x="538588" y="3590400"/>
            <a:ext cx="2031300" cy="308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Grades 9-12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4" name="Google Shape;114;p20"/>
          <p:cNvGraphicFramePr/>
          <p:nvPr/>
        </p:nvGraphicFramePr>
        <p:xfrm>
          <a:off x="692225" y="1125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{A6B40928-33D4-4B00-882C-5C3D5F4426E2}</a:tableStyleId>
              </a:tblPr>
              <a:tblGrid>
                <a:gridCol w="657225"/>
                <a:gridCol w="10668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Year</a:t>
                      </a:r>
                      <a:endParaRPr b="1"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Grades 9-12</a:t>
                      </a:r>
                      <a:endParaRPr b="1"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2012-2013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1,034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2013-2014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1,023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2014- 2015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1,006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2015-2016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1,021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2016-2017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1,001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2017-2018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998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2018-2019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978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2019-2020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961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2020-2021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958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2021-2022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927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2022-2023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878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2023-2024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839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2024-2025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798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2025-2026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778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2026-2027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762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2027-2028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743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2028-2029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733</a:t>
                      </a:r>
                      <a:endParaRPr sz="10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5" name="Google Shape;115;p20"/>
          <p:cNvSpPr txBox="1"/>
          <p:nvPr/>
        </p:nvSpPr>
        <p:spPr>
          <a:xfrm>
            <a:off x="2508875" y="3930925"/>
            <a:ext cx="6323400" cy="10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layfair Display"/>
              <a:buChar char="●"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Projected Change in 9-12 Enrollment 2013 vs. 2029: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Decrease of 301 students or -29.1%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layfair Display"/>
              <a:buChar char="●"/>
            </a:pPr>
            <a:r>
              <a:rPr lang="en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Highest High School (9-12) Enrollment on Record: 1,125 in October 2007</a:t>
            </a:r>
            <a:endParaRPr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116" name="Google Shape;116;p2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2650" y="1060650"/>
            <a:ext cx="4711374" cy="29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0"/>
          <p:cNvSpPr/>
          <p:nvPr/>
        </p:nvSpPr>
        <p:spPr>
          <a:xfrm>
            <a:off x="538588" y="3571525"/>
            <a:ext cx="2031300" cy="308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Enrollment </a:t>
            </a:r>
            <a:endParaRPr/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Impacts of S-2 on yearly budget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Elementary enrollment decline mostly flattened long-term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Middle School enrollment continues to mildly decline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School enrollment will begin to steeply decline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